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86575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D31"/>
    <a:srgbClr val="F3AC7C"/>
    <a:srgbClr val="FCE0B8"/>
    <a:srgbClr val="F7C195"/>
    <a:srgbClr val="FC4539"/>
    <a:srgbClr val="FA4D38"/>
    <a:srgbClr val="FA4E38"/>
    <a:srgbClr val="EF8A45"/>
    <a:srgbClr val="F5C3A1"/>
    <a:srgbClr val="F852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8981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405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7950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812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1650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1228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112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20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8966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2342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844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3D209-EF53-4A18-B0C9-7F1BD1116900}" type="datetimeFigureOut">
              <a:rPr lang="de-DE" smtClean="0"/>
              <a:t>17.06.2025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77E8A-50E4-4615-BCB4-7C8786DFC1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99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318" y="4165551"/>
            <a:ext cx="5766223" cy="352012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2" t="9210" r="15445" b="12414"/>
          <a:stretch/>
        </p:blipFill>
        <p:spPr>
          <a:xfrm rot="5400000">
            <a:off x="4762153" y="2515785"/>
            <a:ext cx="2905018" cy="256931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5" t="62585" r="21596" b="13135"/>
          <a:stretch/>
        </p:blipFill>
        <p:spPr>
          <a:xfrm rot="16200000">
            <a:off x="-1027494" y="2965516"/>
            <a:ext cx="3502296" cy="1204919"/>
          </a:xfrm>
          <a:prstGeom prst="rect">
            <a:avLst/>
          </a:prstGeom>
        </p:spPr>
      </p:pic>
      <p:sp>
        <p:nvSpPr>
          <p:cNvPr id="4" name="Textfeld 2"/>
          <p:cNvSpPr txBox="1">
            <a:spLocks noChangeArrowheads="1"/>
          </p:cNvSpPr>
          <p:nvPr/>
        </p:nvSpPr>
        <p:spPr bwMode="auto">
          <a:xfrm rot="16200000">
            <a:off x="7708971" y="1526280"/>
            <a:ext cx="4095750" cy="17793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3600" b="1" dirty="0" smtClean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Schulsozialarbeit</a:t>
            </a:r>
            <a:endParaRPr lang="de-D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der Heinrich-Böll-Schule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Kooperative Gesamtschule mit Gymnasialer </a:t>
            </a:r>
            <a:r>
              <a:rPr lang="de-DE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Oberstufe -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Logo_SH_RGB_300dp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324793" y="1069300"/>
            <a:ext cx="2128273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929" y="3152163"/>
            <a:ext cx="426076" cy="19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feld 14"/>
          <p:cNvSpPr txBox="1"/>
          <p:nvPr/>
        </p:nvSpPr>
        <p:spPr>
          <a:xfrm rot="5400000">
            <a:off x="4728225" y="-595727"/>
            <a:ext cx="259410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/>
              <a:t>Dr</a:t>
            </a:r>
            <a:r>
              <a:rPr lang="de-DE" sz="1400" b="1" dirty="0"/>
              <a:t>. Kerstin </a:t>
            </a:r>
            <a:r>
              <a:rPr lang="de-DE" sz="1400" b="1" dirty="0" smtClean="0"/>
              <a:t>Eilers</a:t>
            </a:r>
          </a:p>
          <a:p>
            <a:pPr algn="ctr"/>
            <a:endParaRPr lang="de-DE" sz="1400" b="1" dirty="0"/>
          </a:p>
          <a:p>
            <a:pPr algn="ctr"/>
            <a:r>
              <a:rPr lang="de-DE" sz="1400" dirty="0" smtClean="0"/>
              <a:t>Dipl</a:t>
            </a:r>
            <a:r>
              <a:rPr lang="de-DE" sz="1400" dirty="0"/>
              <a:t>. -</a:t>
            </a:r>
            <a:r>
              <a:rPr lang="de-DE" sz="1400" dirty="0" smtClean="0"/>
              <a:t> Pädagogin</a:t>
            </a:r>
          </a:p>
          <a:p>
            <a:pPr algn="ctr"/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elrssa@hbs-hattersheim.de</a:t>
            </a:r>
          </a:p>
          <a:p>
            <a:pPr algn="ctr"/>
            <a:endParaRPr lang="de-DE" sz="1400" b="1" dirty="0" smtClean="0"/>
          </a:p>
          <a:p>
            <a:pPr algn="ctr"/>
            <a:r>
              <a:rPr lang="de-DE" sz="1400" b="1" dirty="0" smtClean="0"/>
              <a:t>Sabine Gauss</a:t>
            </a:r>
          </a:p>
          <a:p>
            <a:pPr algn="ctr"/>
            <a:endParaRPr lang="de-DE" sz="1400" b="1" dirty="0"/>
          </a:p>
          <a:p>
            <a:pPr algn="ctr"/>
            <a:r>
              <a:rPr lang="de-DE" sz="1400" dirty="0" smtClean="0"/>
              <a:t>Dipl. - Sozialarbeiterin</a:t>
            </a:r>
          </a:p>
          <a:p>
            <a:pPr algn="ctr"/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gssssa@hbs-hattersheim.de</a:t>
            </a:r>
          </a:p>
          <a:p>
            <a:pPr algn="ctr"/>
            <a:endParaRPr lang="de-DE" sz="1400" b="1" dirty="0" smtClean="0"/>
          </a:p>
          <a:p>
            <a:pPr algn="ctr"/>
            <a:r>
              <a:rPr lang="de-DE" sz="1400" b="1" dirty="0" smtClean="0"/>
              <a:t>Nicola Wagner</a:t>
            </a:r>
          </a:p>
          <a:p>
            <a:pPr algn="ctr"/>
            <a:endParaRPr lang="de-DE" sz="1400" dirty="0"/>
          </a:p>
          <a:p>
            <a:pPr algn="ctr"/>
            <a:r>
              <a:rPr lang="de-DE" sz="1400" dirty="0" smtClean="0"/>
              <a:t>Dipl. - Sozialpädagogin</a:t>
            </a:r>
            <a:endParaRPr lang="de-DE" sz="1400" dirty="0"/>
          </a:p>
          <a:p>
            <a:pPr algn="ctr"/>
            <a:r>
              <a:rPr lang="de-DE" sz="1200" dirty="0" smtClean="0">
                <a:solidFill>
                  <a:schemeClr val="bg1">
                    <a:lumMod val="50000"/>
                  </a:schemeClr>
                </a:solidFill>
              </a:rPr>
              <a:t>wgnssa@hbs-hattersheim.de</a:t>
            </a:r>
          </a:p>
          <a:p>
            <a:endParaRPr lang="de-DE" sz="1400" dirty="0"/>
          </a:p>
        </p:txBody>
      </p:sp>
      <p:sp>
        <p:nvSpPr>
          <p:cNvPr id="13" name="Textfeld 12"/>
          <p:cNvSpPr txBox="1"/>
          <p:nvPr/>
        </p:nvSpPr>
        <p:spPr>
          <a:xfrm rot="16200000">
            <a:off x="-491047" y="1896512"/>
            <a:ext cx="50112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1600" b="1" dirty="0">
                <a:solidFill>
                  <a:srgbClr val="ED7D31"/>
                </a:solidFill>
              </a:rPr>
              <a:t>Unsere </a:t>
            </a:r>
            <a:r>
              <a:rPr lang="de-DE" sz="1600" b="1" dirty="0" smtClean="0">
                <a:solidFill>
                  <a:srgbClr val="ED7D31"/>
                </a:solidFill>
              </a:rPr>
              <a:t>Angebote:</a:t>
            </a:r>
            <a:endParaRPr lang="de-DE" sz="1600" b="1" dirty="0">
              <a:solidFill>
                <a:srgbClr val="ED7D3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de-DE" sz="1600" dirty="0"/>
              <a:t> </a:t>
            </a:r>
          </a:p>
          <a:p>
            <a:pPr marL="285750" lvl="0" indent="-285750" algn="ctr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ª"/>
            </a:pPr>
            <a:r>
              <a:rPr lang="de-DE" sz="1600" dirty="0"/>
              <a:t>Soziales Lernen in den Klassen 5 – 7</a:t>
            </a:r>
          </a:p>
          <a:p>
            <a:pPr marL="285750" lvl="0" indent="-285750" algn="ctr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ª"/>
            </a:pPr>
            <a:r>
              <a:rPr lang="de-DE" sz="1600" dirty="0"/>
              <a:t>Pausentreff (1./2. große Pause)</a:t>
            </a:r>
          </a:p>
          <a:p>
            <a:pPr marL="285750" lvl="0" indent="-285750" algn="ctr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ª"/>
            </a:pPr>
            <a:r>
              <a:rPr lang="de-DE" sz="1600" dirty="0"/>
              <a:t>Beratung und Krisenintervention</a:t>
            </a:r>
          </a:p>
          <a:p>
            <a:pPr marL="285750" lvl="0" indent="-285750" algn="ctr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ª"/>
            </a:pPr>
            <a:r>
              <a:rPr lang="de-DE" sz="1600" dirty="0"/>
              <a:t>Netzwerkarbeit, Vermittlung in weitere Hilfsangebote</a:t>
            </a:r>
          </a:p>
          <a:p>
            <a:pPr marL="285750" lvl="0" indent="-285750" algn="ctr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ª"/>
            </a:pPr>
            <a:r>
              <a:rPr lang="de-DE" sz="1600" dirty="0"/>
              <a:t>sozialpädagogische </a:t>
            </a:r>
            <a:r>
              <a:rPr lang="de-DE" sz="1600" dirty="0" smtClean="0"/>
              <a:t>Hausaufgabengruppe</a:t>
            </a:r>
          </a:p>
          <a:p>
            <a:pPr marL="285750" lvl="0" indent="-285750" algn="ctr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ª"/>
            </a:pPr>
            <a:r>
              <a:rPr lang="de-DE" sz="1600" dirty="0"/>
              <a:t>t</a:t>
            </a:r>
            <a:r>
              <a:rPr lang="de-DE" sz="1600" dirty="0" smtClean="0"/>
              <a:t>hemenbezogene Projekte</a:t>
            </a:r>
            <a:endParaRPr lang="de-DE" sz="1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4747" y="6434819"/>
            <a:ext cx="404156" cy="40415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03812" y="4463854"/>
            <a:ext cx="289121" cy="289121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 rot="5400000">
            <a:off x="5005650" y="4687744"/>
            <a:ext cx="26212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Schulstraße 100</a:t>
            </a:r>
          </a:p>
          <a:p>
            <a:pPr algn="ctr"/>
            <a:r>
              <a:rPr lang="de-DE" sz="1400" dirty="0"/>
              <a:t>65795 Hattersheim </a:t>
            </a:r>
            <a:r>
              <a:rPr lang="de-DE" sz="1400" dirty="0" smtClean="0"/>
              <a:t>a. M.</a:t>
            </a:r>
            <a:endParaRPr lang="de-DE" sz="1400" dirty="0"/>
          </a:p>
          <a:p>
            <a:pPr algn="ctr"/>
            <a:r>
              <a:rPr lang="de-DE" sz="1400" dirty="0"/>
              <a:t>06190/936361</a:t>
            </a:r>
          </a:p>
          <a:p>
            <a:pPr algn="ctr"/>
            <a:r>
              <a:rPr lang="de-DE" sz="1400" dirty="0"/>
              <a:t>schulsozialarbeit_hbs@web.de</a:t>
            </a:r>
          </a:p>
          <a:p>
            <a:pPr algn="ctr"/>
            <a:endParaRPr lang="de-DE" sz="1400" dirty="0" smtClean="0"/>
          </a:p>
          <a:p>
            <a:pPr algn="ctr"/>
            <a:endParaRPr lang="de-DE" sz="1400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 rot="5400000">
            <a:off x="3804091" y="5612820"/>
            <a:ext cx="2144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schulsozialarbeit.hbs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36233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llipse 26"/>
          <p:cNvSpPr/>
          <p:nvPr/>
        </p:nvSpPr>
        <p:spPr>
          <a:xfrm>
            <a:off x="4113216" y="4554776"/>
            <a:ext cx="2066999" cy="1910679"/>
          </a:xfrm>
          <a:prstGeom prst="ellipse">
            <a:avLst/>
          </a:prstGeom>
          <a:noFill/>
          <a:ln w="9525">
            <a:solidFill>
              <a:srgbClr val="F3AC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/>
          <p:cNvSpPr/>
          <p:nvPr/>
        </p:nvSpPr>
        <p:spPr>
          <a:xfrm>
            <a:off x="4329180" y="4701914"/>
            <a:ext cx="1517854" cy="1431828"/>
          </a:xfrm>
          <a:prstGeom prst="ellipse">
            <a:avLst/>
          </a:prstGeom>
          <a:solidFill>
            <a:srgbClr val="ED7F34"/>
          </a:solidFill>
          <a:ln>
            <a:solidFill>
              <a:srgbClr val="F5C3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0" name="Grafik 3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5" t="62585" r="21596" b="13135"/>
          <a:stretch/>
        </p:blipFill>
        <p:spPr>
          <a:xfrm rot="16200000">
            <a:off x="7207340" y="4642491"/>
            <a:ext cx="3902414" cy="1311858"/>
          </a:xfrm>
          <a:prstGeom prst="rect">
            <a:avLst/>
          </a:prstGeom>
        </p:spPr>
      </p:pic>
      <p:pic>
        <p:nvPicPr>
          <p:cNvPr id="39" name="Grafik 3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5" t="62585" r="21596" b="13135"/>
          <a:stretch/>
        </p:blipFill>
        <p:spPr>
          <a:xfrm rot="16200000">
            <a:off x="-1524198" y="3748432"/>
            <a:ext cx="4342898" cy="1515294"/>
          </a:xfrm>
          <a:prstGeom prst="rect">
            <a:avLst/>
          </a:prstGeom>
        </p:spPr>
      </p:pic>
      <p:pic>
        <p:nvPicPr>
          <p:cNvPr id="38" name="Grafik 3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7" t="62585" r="21596" b="13135"/>
          <a:stretch/>
        </p:blipFill>
        <p:spPr>
          <a:xfrm rot="16200000">
            <a:off x="3571863" y="1181633"/>
            <a:ext cx="3131599" cy="1204919"/>
          </a:xfrm>
          <a:prstGeom prst="rect">
            <a:avLst/>
          </a:prstGeom>
        </p:spPr>
      </p:pic>
      <p:sp>
        <p:nvSpPr>
          <p:cNvPr id="6" name="Textfeld 2"/>
          <p:cNvSpPr txBox="1">
            <a:spLocks noChangeArrowheads="1"/>
          </p:cNvSpPr>
          <p:nvPr/>
        </p:nvSpPr>
        <p:spPr bwMode="auto">
          <a:xfrm rot="16200000">
            <a:off x="8909119" y="4348673"/>
            <a:ext cx="3244930" cy="1899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nterstützen wir …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durch kollegiale Beratung</a:t>
            </a:r>
          </a:p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Projekte in Ihren Klassen</a:t>
            </a:r>
          </a:p>
          <a:p>
            <a:pPr marL="342900" lvl="0" indent="-342900" algn="ctr">
              <a:lnSpc>
                <a:spcPct val="150000"/>
              </a:lnSpc>
              <a:spcAft>
                <a:spcPts val="80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Netzwerkarbeit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Ellipse 8"/>
          <p:cNvSpPr/>
          <p:nvPr/>
        </p:nvSpPr>
        <p:spPr>
          <a:xfrm rot="17700379">
            <a:off x="1012408" y="755115"/>
            <a:ext cx="2055222" cy="934044"/>
          </a:xfrm>
          <a:prstGeom prst="ellipse">
            <a:avLst/>
          </a:prstGeom>
          <a:gradFill flip="none" rotWithShape="1">
            <a:gsLst>
              <a:gs pos="36000">
                <a:schemeClr val="accent2"/>
              </a:gs>
              <a:gs pos="0">
                <a:srgbClr val="FF3B3B"/>
              </a:gs>
              <a:gs pos="70000">
                <a:schemeClr val="accent2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 rot="17700379">
            <a:off x="1308109" y="828059"/>
            <a:ext cx="18240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Komm vorbei, wir sind für dich da!</a:t>
            </a:r>
            <a:endParaRPr lang="de-DE" sz="1400" b="1" dirty="0">
              <a:latin typeface="Bradley Hand ITC" panose="03070402050302030203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b="1" dirty="0">
              <a:latin typeface="Bradley Hand ITC" panose="03070402050302030203" pitchFamily="66" charset="0"/>
            </a:endParaRPr>
          </a:p>
        </p:txBody>
      </p:sp>
      <p:sp>
        <p:nvSpPr>
          <p:cNvPr id="11" name="Ellipse 10"/>
          <p:cNvSpPr/>
          <p:nvPr/>
        </p:nvSpPr>
        <p:spPr>
          <a:xfrm rot="15341594">
            <a:off x="6088788" y="4573897"/>
            <a:ext cx="2028064" cy="850971"/>
          </a:xfrm>
          <a:prstGeom prst="ellipse">
            <a:avLst/>
          </a:prstGeom>
          <a:gradFill flip="none" rotWithShape="1">
            <a:gsLst>
              <a:gs pos="36000">
                <a:schemeClr val="accent2"/>
              </a:gs>
              <a:gs pos="0">
                <a:srgbClr val="FF3B3B"/>
              </a:gs>
              <a:gs pos="70000">
                <a:schemeClr val="accent2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 rot="15346077">
            <a:off x="6388127" y="4714321"/>
            <a:ext cx="135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latin typeface="Bradley Hand ITC" panose="03070402050302030203" pitchFamily="66" charset="0"/>
              </a:rPr>
              <a:t>Kontaktieren </a:t>
            </a:r>
            <a:br>
              <a:rPr lang="de-DE" sz="1400" b="1" dirty="0" smtClean="0">
                <a:latin typeface="Bradley Hand ITC" panose="03070402050302030203" pitchFamily="66" charset="0"/>
              </a:rPr>
            </a:br>
            <a:r>
              <a:rPr lang="de-DE" sz="1400" b="1" dirty="0" smtClean="0">
                <a:latin typeface="Bradley Hand ITC" panose="03070402050302030203" pitchFamily="66" charset="0"/>
              </a:rPr>
              <a:t>Sie uns gerne!</a:t>
            </a:r>
            <a:endParaRPr lang="de-DE" sz="1400" b="1" dirty="0">
              <a:latin typeface="Bradley Hand ITC" panose="03070402050302030203" pitchFamily="66" charset="0"/>
            </a:endParaRPr>
          </a:p>
        </p:txBody>
      </p:sp>
      <p:sp>
        <p:nvSpPr>
          <p:cNvPr id="15" name="Ellipse 14"/>
          <p:cNvSpPr/>
          <p:nvPr/>
        </p:nvSpPr>
        <p:spPr>
          <a:xfrm rot="17070963">
            <a:off x="9215311" y="1809243"/>
            <a:ext cx="2348937" cy="824156"/>
          </a:xfrm>
          <a:prstGeom prst="ellipse">
            <a:avLst/>
          </a:prstGeom>
          <a:gradFill flip="none" rotWithShape="1">
            <a:gsLst>
              <a:gs pos="36000">
                <a:schemeClr val="accent2"/>
              </a:gs>
              <a:gs pos="0">
                <a:srgbClr val="FF3B3B"/>
              </a:gs>
              <a:gs pos="70000">
                <a:schemeClr val="accent2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 rot="17103789">
            <a:off x="9265829" y="2067432"/>
            <a:ext cx="224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latin typeface="Bradley Hand ITC" panose="03070402050302030203" pitchFamily="66" charset="0"/>
              </a:rPr>
              <a:t>Sprechen Sie uns gerne an!</a:t>
            </a:r>
            <a:endParaRPr lang="de-DE" sz="1400" b="1" dirty="0">
              <a:latin typeface="Bradley Hand ITC" panose="03070402050302030203" pitchFamily="66" charset="0"/>
            </a:endParaRPr>
          </a:p>
        </p:txBody>
      </p:sp>
      <p:sp>
        <p:nvSpPr>
          <p:cNvPr id="2" name="Textfeld 2"/>
          <p:cNvSpPr txBox="1">
            <a:spLocks noChangeArrowheads="1"/>
          </p:cNvSpPr>
          <p:nvPr/>
        </p:nvSpPr>
        <p:spPr bwMode="auto">
          <a:xfrm rot="16200000">
            <a:off x="-11868" y="3126217"/>
            <a:ext cx="437741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</a:t>
            </a: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brauchst </a:t>
            </a: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gute Zuhörerinnen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 geht es in der Schule nicht gut</a:t>
            </a:r>
          </a:p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hast Ärger oder Konflikte mit anderen</a:t>
            </a:r>
          </a:p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hast Schwierigkeiten zu Hause</a:t>
            </a:r>
          </a:p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machst Dir Sorgen um Deine </a:t>
            </a: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Noten</a:t>
            </a:r>
            <a:endParaRPr lang="de-D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befindest dich in einer Krise</a:t>
            </a:r>
          </a:p>
          <a:p>
            <a:pPr lvl="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</a:pP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feld 2"/>
          <p:cNvSpPr txBox="1">
            <a:spLocks noChangeArrowheads="1"/>
          </p:cNvSpPr>
          <p:nvPr/>
        </p:nvSpPr>
        <p:spPr bwMode="auto">
          <a:xfrm rot="16200000">
            <a:off x="4484453" y="475909"/>
            <a:ext cx="4724844" cy="28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 </a:t>
            </a: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machen sich Sorgen um </a:t>
            </a: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</a:t>
            </a: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Entwicklung ihres </a:t>
            </a: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Kindes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 brauchen Unterstützung </a:t>
            </a: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einer Krisensituation</a:t>
            </a:r>
          </a:p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Clr>
                <a:srgbClr val="ED7D31"/>
              </a:buClr>
              <a:buFont typeface="Wingdings" panose="05000000000000000000" pitchFamily="2" charset="2"/>
              <a:buChar char="¥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Ihr Kind hat Schwierigkeiten </a:t>
            </a: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Schule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e-D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 rot="16200000">
            <a:off x="4629374" y="1585765"/>
            <a:ext cx="129720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 Eltern…</a:t>
            </a:r>
            <a:endParaRPr lang="de-DE" sz="1600" dirty="0">
              <a:solidFill>
                <a:srgbClr val="ED7D3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20" name="Textfeld 19"/>
          <p:cNvSpPr txBox="1"/>
          <p:nvPr/>
        </p:nvSpPr>
        <p:spPr>
          <a:xfrm rot="16954329">
            <a:off x="4495410" y="4920247"/>
            <a:ext cx="1151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freiwillig</a:t>
            </a:r>
          </a:p>
          <a:p>
            <a:pPr>
              <a:lnSpc>
                <a:spcPct val="150000"/>
              </a:lnSpc>
            </a:pPr>
            <a:r>
              <a:rPr lang="de-DE" sz="1600" b="1" dirty="0" err="1" smtClean="0">
                <a:latin typeface="Bradley Hand ITC" panose="03070402050302030203" pitchFamily="66" charset="0"/>
              </a:rPr>
              <a:t>vertraulih</a:t>
            </a:r>
            <a:endParaRPr lang="de-DE" sz="1600" b="1" dirty="0" smtClean="0">
              <a:latin typeface="Bradley Hand ITC" panose="03070402050302030203" pitchFamily="66" charset="0"/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4161838" y="4376536"/>
            <a:ext cx="1943216" cy="1814642"/>
          </a:xfrm>
          <a:prstGeom prst="ellipse">
            <a:avLst/>
          </a:prstGeom>
          <a:noFill/>
          <a:ln w="57150">
            <a:solidFill>
              <a:srgbClr val="F7C1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 rot="16200000">
            <a:off x="10868121" y="5597005"/>
            <a:ext cx="2401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>
                <a:solidFill>
                  <a:schemeClr val="bg1">
                    <a:lumMod val="50000"/>
                  </a:schemeClr>
                </a:solidFill>
              </a:rPr>
              <a:t>Stand: Juni  2025</a:t>
            </a:r>
            <a:endParaRPr lang="de-DE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 rot="16200000">
            <a:off x="8010903" y="4728448"/>
            <a:ext cx="26774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Lehrerinnen und Lehrer</a:t>
            </a:r>
            <a:endParaRPr lang="de-DE" sz="1600" dirty="0">
              <a:solidFill>
                <a:srgbClr val="ED7D3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28" name="Textfeld 27"/>
          <p:cNvSpPr txBox="1"/>
          <p:nvPr/>
        </p:nvSpPr>
        <p:spPr>
          <a:xfrm rot="16222279">
            <a:off x="-971280" y="4212924"/>
            <a:ext cx="3350132" cy="355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de-DE" sz="1600" b="1" dirty="0" smtClean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 Schülerinnen und Schüler…</a:t>
            </a:r>
            <a:endParaRPr lang="de-DE" sz="1600" dirty="0">
              <a:solidFill>
                <a:srgbClr val="ED7D3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39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Office PowerPoint</Application>
  <PresentationFormat>Breitbild</PresentationFormat>
  <Paragraphs>57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9" baseType="lpstr">
      <vt:lpstr>Arial</vt:lpstr>
      <vt:lpstr>Bradley Hand ITC</vt:lpstr>
      <vt:lpstr>Calibri</vt:lpstr>
      <vt:lpstr>Calibri Light</vt:lpstr>
      <vt:lpstr>Times New Roman</vt:lpstr>
      <vt:lpstr>Wingdings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</dc:creator>
  <cp:lastModifiedBy>User</cp:lastModifiedBy>
  <cp:revision>98</cp:revision>
  <cp:lastPrinted>2025-06-13T11:10:45Z</cp:lastPrinted>
  <dcterms:created xsi:type="dcterms:W3CDTF">2024-04-18T14:05:36Z</dcterms:created>
  <dcterms:modified xsi:type="dcterms:W3CDTF">2025-06-17T12:53:54Z</dcterms:modified>
</cp:coreProperties>
</file>